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9"/>
  </p:notesMasterIdLst>
  <p:sldIdLst>
    <p:sldId id="256" r:id="rId2"/>
    <p:sldId id="284" r:id="rId3"/>
    <p:sldId id="274" r:id="rId4"/>
    <p:sldId id="285" r:id="rId5"/>
    <p:sldId id="283" r:id="rId6"/>
    <p:sldId id="282" r:id="rId7"/>
    <p:sldId id="281" r:id="rId8"/>
  </p:sldIdLst>
  <p:sldSz cx="9144000" cy="6858000" type="screen4x3"/>
  <p:notesSz cx="6797675" cy="9926638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  <p:ext uri="http://customooxmlschemas.google.com/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21" roundtripDataSignature="AMtx7mhGXSBgTzF+X8FntlhsX4HHKmfjf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791"/>
    <p:restoredTop sz="96110"/>
  </p:normalViewPr>
  <p:slideViewPr>
    <p:cSldViewPr snapToGrid="0">
      <p:cViewPr varScale="1">
        <p:scale>
          <a:sx n="116" d="100"/>
          <a:sy n="116" d="100"/>
        </p:scale>
        <p:origin x="1280" y="14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79" d="100"/>
          <a:sy n="79" d="100"/>
        </p:scale>
        <p:origin x="4096" y="21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21" Type="http://customschemas.google.com/relationships/presentationmetadata" Target="metadata"/><Relationship Id="rId7" Type="http://schemas.openxmlformats.org/officeDocument/2006/relationships/slide" Target="slides/slide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23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45659" cy="496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50443" y="0"/>
            <a:ext cx="2945659" cy="496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917575" y="744538"/>
            <a:ext cx="4962525" cy="37226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79768" y="4715154"/>
            <a:ext cx="5438140" cy="44669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9428584"/>
            <a:ext cx="2945659" cy="496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50443" y="9428584"/>
            <a:ext cx="2945659" cy="496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fr-FR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‹N°›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8" name="Google Shape;38;p1:notes"/>
          <p:cNvSpPr txBox="1">
            <a:spLocks noGrp="1"/>
          </p:cNvSpPr>
          <p:nvPr>
            <p:ph type="body" idx="1"/>
          </p:nvPr>
        </p:nvSpPr>
        <p:spPr>
          <a:xfrm>
            <a:off x="679768" y="4715154"/>
            <a:ext cx="5438140" cy="44669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/>
          </a:p>
        </p:txBody>
      </p:sp>
      <p:sp>
        <p:nvSpPr>
          <p:cNvPr id="39" name="Google Shape;39;p1:notes"/>
          <p:cNvSpPr txBox="1">
            <a:spLocks noGrp="1"/>
          </p:cNvSpPr>
          <p:nvPr>
            <p:ph type="sldNum" idx="12"/>
          </p:nvPr>
        </p:nvSpPr>
        <p:spPr>
          <a:xfrm>
            <a:off x="3850443" y="9428584"/>
            <a:ext cx="2945659" cy="496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fr-FR"/>
              <a:t>1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fr-FR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</a:t>
            </a:fld>
            <a:endParaRPr lang="fr-FR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1239746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fr-FR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</a:t>
            </a:fld>
            <a:endParaRPr lang="fr-FR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73534110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fr-FR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</a:t>
            </a:fld>
            <a:endParaRPr lang="fr-FR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93297862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fr-FR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5</a:t>
            </a:fld>
            <a:endParaRPr lang="fr-FR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91566634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fr-FR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6</a:t>
            </a:fld>
            <a:endParaRPr lang="fr-FR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4151113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uverture">
  <p:cSld name="Couverture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Google Shape;14;p14" descr="FFN_PHOTO_COUV.jp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9144000" cy="6857451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Google Shape;15;p14" descr="FFN_BANDEAU_LOGO_COUV.png"/>
          <p:cNvPicPr preferRelativeResize="0"/>
          <p:nvPr/>
        </p:nvPicPr>
        <p:blipFill rotWithShape="1">
          <a:blip r:embed="rId3">
            <a:alphaModFix/>
          </a:blip>
          <a:srcRect t="51746"/>
          <a:stretch/>
        </p:blipFill>
        <p:spPr>
          <a:xfrm>
            <a:off x="0" y="3549066"/>
            <a:ext cx="9144000" cy="3308934"/>
          </a:xfrm>
          <a:prstGeom prst="rect">
            <a:avLst/>
          </a:prstGeom>
          <a:noFill/>
          <a:ln>
            <a:noFill/>
          </a:ln>
        </p:spPr>
      </p:pic>
      <p:sp>
        <p:nvSpPr>
          <p:cNvPr id="16" name="Google Shape;16;p14"/>
          <p:cNvSpPr txBox="1">
            <a:spLocks noGrp="1"/>
          </p:cNvSpPr>
          <p:nvPr>
            <p:ph type="ctrTitle"/>
          </p:nvPr>
        </p:nvSpPr>
        <p:spPr>
          <a:xfrm>
            <a:off x="565723" y="5318056"/>
            <a:ext cx="7772400" cy="4458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31A51"/>
              </a:buClr>
              <a:buSzPts val="2000"/>
              <a:buFont typeface="Verdana"/>
              <a:buNone/>
              <a:defRPr sz="2000" b="1" i="0" u="none" strike="noStrike" cap="none">
                <a:solidFill>
                  <a:srgbClr val="231A5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7" name="Google Shape;17;p14"/>
          <p:cNvSpPr txBox="1">
            <a:spLocks noGrp="1"/>
          </p:cNvSpPr>
          <p:nvPr>
            <p:ph type="subTitle" idx="1"/>
          </p:nvPr>
        </p:nvSpPr>
        <p:spPr>
          <a:xfrm>
            <a:off x="565723" y="5698659"/>
            <a:ext cx="7772400" cy="3592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231A51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231A5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R="0" lvl="1" algn="ctr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Font typeface="Arial"/>
              <a:buNone/>
              <a:defRPr sz="28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Font typeface="Arial"/>
              <a:buNone/>
              <a:defRPr sz="24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age courante libre" userDrawn="1">
  <p:cSld name="Page courante libre"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19"/>
          <p:cNvSpPr txBox="1">
            <a:spLocks noGrp="1"/>
          </p:cNvSpPr>
          <p:nvPr>
            <p:ph type="body" idx="1"/>
          </p:nvPr>
        </p:nvSpPr>
        <p:spPr>
          <a:xfrm>
            <a:off x="280865" y="325602"/>
            <a:ext cx="8543614" cy="55093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31750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C85A19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24569F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9B1614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24569F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rgbClr val="9B1614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rgbClr val="24569F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rgbClr val="9B1614"/>
              </a:buClr>
              <a:buSzPts val="1200"/>
              <a:buFont typeface="Arial"/>
              <a:buChar char="•"/>
              <a:defRPr sz="1200" b="0" i="1" u="none" strike="noStrike" cap="none">
                <a:solidFill>
                  <a:srgbClr val="24569F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L="2286000" marR="0" lvl="4" indent="-2921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9B1614"/>
              </a:buClr>
              <a:buSzPts val="1000"/>
              <a:buFont typeface="Courier New"/>
              <a:buChar char="o"/>
              <a:defRPr sz="1000" b="0" i="0" u="none" strike="noStrike" cap="none">
                <a:solidFill>
                  <a:srgbClr val="24569F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L="2743200" marR="0" lvl="5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Fin de présentation - message">
  <p:cSld name="Fin de présentation - message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Google Shape;25;p16" descr="FFN_POWERPOINT_2-05.jp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549"/>
            <a:ext cx="9144000" cy="6857451"/>
          </a:xfrm>
          <a:prstGeom prst="rect">
            <a:avLst/>
          </a:prstGeom>
          <a:noFill/>
          <a:ln>
            <a:noFill/>
          </a:ln>
        </p:spPr>
      </p:pic>
      <p:sp>
        <p:nvSpPr>
          <p:cNvPr id="26" name="Google Shape;26;p16"/>
          <p:cNvSpPr txBox="1">
            <a:spLocks noGrp="1"/>
          </p:cNvSpPr>
          <p:nvPr>
            <p:ph type="ctrTitle"/>
          </p:nvPr>
        </p:nvSpPr>
        <p:spPr>
          <a:xfrm>
            <a:off x="712255" y="3413277"/>
            <a:ext cx="7772400" cy="4458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31A51"/>
              </a:buClr>
              <a:buSzPts val="2000"/>
              <a:buFont typeface="Verdana"/>
              <a:buNone/>
              <a:defRPr sz="2000" b="1" i="0" u="none" strike="noStrike" cap="none">
                <a:solidFill>
                  <a:srgbClr val="231A5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lt1"/>
          </a:fgClr>
          <a:bgClr>
            <a:schemeClr val="bg1"/>
          </a:bgClr>
        </a:patt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oogle Shape;10;p13" descr="FFN_POWERPOINT_03.jpg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0" y="269508"/>
            <a:ext cx="9144000" cy="6857451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Google Shape;11;p13"/>
          <p:cNvSpPr txBox="1"/>
          <p:nvPr/>
        </p:nvSpPr>
        <p:spPr>
          <a:xfrm>
            <a:off x="4050319" y="6396615"/>
            <a:ext cx="4223985" cy="2817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Verdana"/>
              <a:buNone/>
            </a:pPr>
            <a:r>
              <a:rPr lang="fr-FR" sz="1000" b="1" i="0" u="none" strike="noStrike" cap="none" baseline="0" dirty="0">
                <a:solidFill>
                  <a:schemeClr val="lt1"/>
                </a:solidFill>
                <a:latin typeface="Verdana"/>
                <a:ea typeface="Verdana"/>
                <a:cs typeface="Arial"/>
                <a:sym typeface="Verdana"/>
              </a:rPr>
              <a:t>AG FFN PARIS  2025</a:t>
            </a:r>
          </a:p>
        </p:txBody>
      </p:sp>
      <p:sp>
        <p:nvSpPr>
          <p:cNvPr id="12" name="Google Shape;12;p13"/>
          <p:cNvSpPr txBox="1"/>
          <p:nvPr/>
        </p:nvSpPr>
        <p:spPr>
          <a:xfrm>
            <a:off x="125600" y="6396615"/>
            <a:ext cx="523295" cy="2817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Verdana"/>
              <a:buNone/>
            </a:pPr>
            <a:fld id="{00000000-1234-1234-1234-123412341234}" type="slidenum">
              <a:rPr lang="fr-FR" sz="1000" b="1" i="0" u="none" strike="noStrike" cap="non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rPr>
              <a:t>‹N°›</a:t>
            </a:fld>
            <a:endParaRPr sz="1000" b="1" i="0" u="none" strike="noStrike" cap="none">
              <a:solidFill>
                <a:srgbClr val="FFFFFF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</p:sldLayoutIdLst>
  <p:hf sldNum="0" hd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"/>
          <p:cNvSpPr txBox="1">
            <a:spLocks noGrp="1"/>
          </p:cNvSpPr>
          <p:nvPr>
            <p:ph type="subTitle" idx="1"/>
          </p:nvPr>
        </p:nvSpPr>
        <p:spPr>
          <a:xfrm>
            <a:off x="565723" y="6454526"/>
            <a:ext cx="7772400" cy="3592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31A51"/>
              </a:buClr>
              <a:buSzPct val="108108"/>
              <a:buNone/>
            </a:pPr>
            <a:r>
              <a:rPr lang="fr-FR" sz="1400" i="1" dirty="0"/>
              <a:t>Assemblée Générale PARIS  2025</a:t>
            </a:r>
            <a:endParaRPr sz="1400" i="1" dirty="0"/>
          </a:p>
        </p:txBody>
      </p:sp>
      <p:sp>
        <p:nvSpPr>
          <p:cNvPr id="43" name="Google Shape;43;p1"/>
          <p:cNvSpPr txBox="1"/>
          <p:nvPr/>
        </p:nvSpPr>
        <p:spPr>
          <a:xfrm>
            <a:off x="9763432" y="5899355"/>
            <a:ext cx="914400" cy="9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endParaRPr sz="1000" b="0" i="0" u="none" strike="noStrike" cap="none">
              <a:solidFill>
                <a:srgbClr val="002857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DA8E17A4-7544-EF5F-BA4B-889AAD813C4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042713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6BD48CAC-8698-64D1-6EC5-4071F6907A14}"/>
              </a:ext>
            </a:extLst>
          </p:cNvPr>
          <p:cNvSpPr/>
          <p:nvPr/>
        </p:nvSpPr>
        <p:spPr>
          <a:xfrm>
            <a:off x="2113634" y="4976025"/>
            <a:ext cx="491673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fr-FR" sz="5400" b="1" cap="none" spc="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WATER-POLO</a:t>
            </a:r>
          </a:p>
        </p:txBody>
      </p:sp>
    </p:spTree>
  </p:cSld>
  <p:clrMapOvr>
    <a:masterClrMapping/>
  </p:clrMapOvr>
  <p:transition spd="slow">
    <p:push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9E206A4F-41C1-00E3-B5D2-A3A036CEFB7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80865" y="325603"/>
            <a:ext cx="8543614" cy="644782"/>
          </a:xfrm>
        </p:spPr>
        <p:txBody>
          <a:bodyPr/>
          <a:lstStyle/>
          <a:p>
            <a:pPr marL="139700" indent="0" algn="ctr">
              <a:buNone/>
            </a:pPr>
            <a:r>
              <a:rPr lang="fr-FR" sz="2000" b="1" dirty="0"/>
              <a:t>Bilan: Les temps forts et faits marquants de la saison</a:t>
            </a:r>
          </a:p>
          <a:p>
            <a:pPr marL="139700" indent="0" algn="ctr">
              <a:buNone/>
            </a:pPr>
            <a:endParaRPr lang="fr-FR" sz="2000" b="1" dirty="0"/>
          </a:p>
          <a:p>
            <a:pPr lvl="1"/>
            <a:endParaRPr lang="fr-FR" dirty="0"/>
          </a:p>
        </p:txBody>
      </p:sp>
      <p:sp>
        <p:nvSpPr>
          <p:cNvPr id="3" name="Espace réservé du texte 1">
            <a:extLst>
              <a:ext uri="{FF2B5EF4-FFF2-40B4-BE49-F238E27FC236}">
                <a16:creationId xmlns:a16="http://schemas.microsoft.com/office/drawing/2014/main" id="{582F0C9F-1A01-BF33-C936-0B8DC56206F5}"/>
              </a:ext>
            </a:extLst>
          </p:cNvPr>
          <p:cNvSpPr txBox="1">
            <a:spLocks/>
          </p:cNvSpPr>
          <p:nvPr/>
        </p:nvSpPr>
        <p:spPr>
          <a:xfrm>
            <a:off x="128234" y="1445890"/>
            <a:ext cx="8543614" cy="32697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C85A19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24569F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9B1614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24569F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rgbClr val="9B1614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rgbClr val="24569F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rgbClr val="9B1614"/>
              </a:buClr>
              <a:buSzPts val="1200"/>
              <a:buFont typeface="Arial"/>
              <a:buChar char="•"/>
              <a:defRPr sz="1200" b="0" i="1" u="none" strike="noStrike" cap="none">
                <a:solidFill>
                  <a:srgbClr val="24569F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L="2286000" marR="0" lvl="4" indent="-2921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9B1614"/>
              </a:buClr>
              <a:buSzPts val="1000"/>
              <a:buFont typeface="Courier New"/>
              <a:buChar char="o"/>
              <a:defRPr sz="1000" b="0" i="0" u="none" strike="noStrike" cap="none">
                <a:solidFill>
                  <a:srgbClr val="24569F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L="2743200" marR="0" lvl="5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just">
              <a:buFont typeface="Wingdings" pitchFamily="2" charset="2"/>
              <a:buChar char="v"/>
            </a:pPr>
            <a:r>
              <a:rPr lang="fr-FR" sz="2000" dirty="0"/>
              <a:t>Renouvellement du CCWP sous la présidence de Patrick Perez</a:t>
            </a:r>
          </a:p>
          <a:p>
            <a:pPr algn="just">
              <a:buFont typeface="Wingdings" pitchFamily="2" charset="2"/>
              <a:buChar char="v"/>
            </a:pPr>
            <a:r>
              <a:rPr lang="fr-FR" sz="2000" dirty="0"/>
              <a:t>Mise en place de sous commissions :</a:t>
            </a:r>
          </a:p>
          <a:p>
            <a:pPr lvl="1" algn="just">
              <a:buFont typeface="Wingdings" pitchFamily="2" charset="2"/>
              <a:buChar char="v"/>
            </a:pPr>
            <a:r>
              <a:rPr lang="fr-FR" sz="2000" dirty="0"/>
              <a:t>Water-Polo féminin</a:t>
            </a:r>
          </a:p>
          <a:p>
            <a:pPr lvl="1" algn="just">
              <a:buFont typeface="Wingdings" pitchFamily="2" charset="2"/>
              <a:buChar char="v"/>
            </a:pPr>
            <a:r>
              <a:rPr lang="fr-FR" sz="2000" dirty="0"/>
              <a:t>Championnat Elite </a:t>
            </a:r>
          </a:p>
          <a:p>
            <a:pPr lvl="1" algn="just">
              <a:buFont typeface="Wingdings" pitchFamily="2" charset="2"/>
              <a:buChar char="v"/>
            </a:pPr>
            <a:r>
              <a:rPr lang="fr-FR" sz="2000" dirty="0"/>
              <a:t>Arbitres et délégués </a:t>
            </a:r>
          </a:p>
          <a:p>
            <a:pPr marL="596900" lvl="1" indent="0" algn="just">
              <a:buNone/>
            </a:pPr>
            <a:endParaRPr lang="fr-FR" sz="2000" dirty="0"/>
          </a:p>
          <a:p>
            <a:pPr>
              <a:buFont typeface="Wingdings" pitchFamily="2" charset="2"/>
              <a:buChar char="v"/>
            </a:pPr>
            <a:r>
              <a:rPr lang="fr-FR" sz="2000" dirty="0"/>
              <a:t>Lorène </a:t>
            </a:r>
            <a:r>
              <a:rPr lang="fr-FR" sz="2000" dirty="0" err="1"/>
              <a:t>Derenty</a:t>
            </a:r>
            <a:r>
              <a:rPr lang="fr-FR" sz="2000" dirty="0"/>
              <a:t> nouvelle Cadre technique WP</a:t>
            </a:r>
          </a:p>
          <a:p>
            <a:pPr marL="139700" indent="0">
              <a:buNone/>
            </a:pPr>
            <a:endParaRPr lang="fr-FR" sz="2000" dirty="0"/>
          </a:p>
          <a:p>
            <a:pPr marL="139700" indent="0">
              <a:buNone/>
            </a:pPr>
            <a:endParaRPr lang="fr-FR" sz="2000" dirty="0"/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726AC812-9C75-0151-780D-B05584BACB57}"/>
              </a:ext>
            </a:extLst>
          </p:cNvPr>
          <p:cNvSpPr txBox="1"/>
          <p:nvPr/>
        </p:nvSpPr>
        <p:spPr>
          <a:xfrm>
            <a:off x="711200" y="801108"/>
            <a:ext cx="239841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600" b="1" dirty="0">
                <a:solidFill>
                  <a:srgbClr val="0070C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Gouvernance et RH</a:t>
            </a:r>
          </a:p>
        </p:txBody>
      </p:sp>
    </p:spTree>
    <p:extLst>
      <p:ext uri="{BB962C8B-B14F-4D97-AF65-F5344CB8AC3E}">
        <p14:creationId xmlns:p14="http://schemas.microsoft.com/office/powerpoint/2010/main" val="3507673305"/>
      </p:ext>
    </p:extLst>
  </p:cSld>
  <p:clrMapOvr>
    <a:masterClrMapping/>
  </p:clrMapOvr>
  <p:transition spd="slow">
    <p:wip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9E206A4F-41C1-00E3-B5D2-A3A036CEFB7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80865" y="325603"/>
            <a:ext cx="8543614" cy="644782"/>
          </a:xfrm>
        </p:spPr>
        <p:txBody>
          <a:bodyPr/>
          <a:lstStyle/>
          <a:p>
            <a:pPr marL="139700" indent="0" algn="ctr">
              <a:buNone/>
            </a:pPr>
            <a:r>
              <a:rPr lang="fr-FR" sz="2000" b="1" dirty="0"/>
              <a:t>Bilan: Les temps forts et faits marquants de la saison</a:t>
            </a:r>
          </a:p>
          <a:p>
            <a:pPr marL="139700" indent="0" algn="ctr">
              <a:buNone/>
            </a:pPr>
            <a:endParaRPr lang="fr-FR" sz="2000" b="1" dirty="0"/>
          </a:p>
          <a:p>
            <a:pPr lvl="1"/>
            <a:endParaRPr lang="fr-FR" dirty="0"/>
          </a:p>
        </p:txBody>
      </p:sp>
      <p:sp>
        <p:nvSpPr>
          <p:cNvPr id="3" name="Espace réservé du texte 1">
            <a:extLst>
              <a:ext uri="{FF2B5EF4-FFF2-40B4-BE49-F238E27FC236}">
                <a16:creationId xmlns:a16="http://schemas.microsoft.com/office/drawing/2014/main" id="{582F0C9F-1A01-BF33-C936-0B8DC56206F5}"/>
              </a:ext>
            </a:extLst>
          </p:cNvPr>
          <p:cNvSpPr txBox="1">
            <a:spLocks/>
          </p:cNvSpPr>
          <p:nvPr/>
        </p:nvSpPr>
        <p:spPr>
          <a:xfrm>
            <a:off x="138625" y="1139662"/>
            <a:ext cx="8543614" cy="50844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C85A19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24569F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9B1614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24569F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rgbClr val="9B1614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rgbClr val="24569F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rgbClr val="9B1614"/>
              </a:buClr>
              <a:buSzPts val="1200"/>
              <a:buFont typeface="Arial"/>
              <a:buChar char="•"/>
              <a:defRPr sz="1200" b="0" i="1" u="none" strike="noStrike" cap="none">
                <a:solidFill>
                  <a:srgbClr val="24569F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L="2286000" marR="0" lvl="4" indent="-2921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9B1614"/>
              </a:buClr>
              <a:buSzPts val="1000"/>
              <a:buFont typeface="Courier New"/>
              <a:buChar char="o"/>
              <a:defRPr sz="1000" b="0" i="0" u="none" strike="noStrike" cap="none">
                <a:solidFill>
                  <a:srgbClr val="24569F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L="2743200" marR="0" lvl="5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just">
              <a:buFont typeface="Wingdings" pitchFamily="2" charset="2"/>
              <a:buChar char="v"/>
            </a:pPr>
            <a:r>
              <a:rPr lang="fr-FR" sz="2000" dirty="0"/>
              <a:t>Fin d’un cycle Olympique </a:t>
            </a:r>
          </a:p>
          <a:p>
            <a:pPr lvl="1" algn="just">
              <a:buFont typeface="Wingdings" pitchFamily="2" charset="2"/>
              <a:buChar char="v"/>
            </a:pPr>
            <a:r>
              <a:rPr lang="fr-FR" sz="2000" dirty="0"/>
              <a:t>Structuration de l’encadrement</a:t>
            </a:r>
          </a:p>
          <a:p>
            <a:pPr lvl="1" algn="just">
              <a:buFont typeface="Wingdings" pitchFamily="2" charset="2"/>
              <a:buChar char="v"/>
            </a:pPr>
            <a:r>
              <a:rPr lang="fr-FR" sz="2000" dirty="0"/>
              <a:t>4</a:t>
            </a:r>
            <a:r>
              <a:rPr lang="fr-FR" sz="2000" baseline="30000" dirty="0"/>
              <a:t>ème</a:t>
            </a:r>
            <a:r>
              <a:rPr lang="fr-FR" sz="2000" dirty="0"/>
              <a:t> World League 2022 – 6</a:t>
            </a:r>
            <a:r>
              <a:rPr lang="fr-FR" sz="2000" baseline="30000" dirty="0"/>
              <a:t>ème</a:t>
            </a:r>
            <a:r>
              <a:rPr lang="fr-FR" sz="2000" dirty="0"/>
              <a:t> </a:t>
            </a:r>
            <a:r>
              <a:rPr lang="fr-FR" sz="2000" dirty="0" err="1"/>
              <a:t>Chpt</a:t>
            </a:r>
            <a:r>
              <a:rPr lang="fr-FR" sz="2000" dirty="0"/>
              <a:t> Europe 2023, 4</a:t>
            </a:r>
            <a:r>
              <a:rPr lang="fr-FR" sz="2000" baseline="30000" dirty="0"/>
              <a:t>ème</a:t>
            </a:r>
            <a:r>
              <a:rPr lang="fr-FR" sz="2000" dirty="0"/>
              <a:t> </a:t>
            </a:r>
            <a:r>
              <a:rPr lang="fr-FR" sz="2000" dirty="0" err="1"/>
              <a:t>Chpt</a:t>
            </a:r>
            <a:r>
              <a:rPr lang="fr-FR" sz="2000" dirty="0"/>
              <a:t> Monde 2024 </a:t>
            </a:r>
          </a:p>
          <a:p>
            <a:pPr algn="just">
              <a:buFont typeface="Wingdings" pitchFamily="2" charset="2"/>
              <a:buChar char="v"/>
            </a:pPr>
            <a:r>
              <a:rPr lang="fr-FR" sz="2000" dirty="0"/>
              <a:t>Retour sur les Jeux-Olympiques</a:t>
            </a:r>
          </a:p>
          <a:p>
            <a:pPr marL="139700" indent="0" algn="just">
              <a:buNone/>
            </a:pPr>
            <a:endParaRPr lang="fr-FR" sz="2000" dirty="0"/>
          </a:p>
          <a:p>
            <a:pPr algn="just">
              <a:buFont typeface="Wingdings" pitchFamily="2" charset="2"/>
              <a:buChar char="v"/>
            </a:pPr>
            <a:r>
              <a:rPr lang="fr-FR" sz="2000" dirty="0"/>
              <a:t>Championnat d’Europe 24 U19 Garçons : 13</a:t>
            </a:r>
            <a:r>
              <a:rPr lang="fr-FR" sz="2000" baseline="30000" dirty="0"/>
              <a:t>ème</a:t>
            </a:r>
            <a:r>
              <a:rPr lang="fr-FR" sz="2000" dirty="0"/>
              <a:t> </a:t>
            </a:r>
          </a:p>
          <a:p>
            <a:pPr marL="139700" indent="0">
              <a:buNone/>
            </a:pPr>
            <a:endParaRPr lang="fr-FR" sz="2000" dirty="0"/>
          </a:p>
          <a:p>
            <a:pPr algn="just">
              <a:buFont typeface="Wingdings" pitchFamily="2" charset="2"/>
              <a:buChar char="v"/>
            </a:pPr>
            <a:r>
              <a:rPr lang="fr-FR" sz="2000" dirty="0"/>
              <a:t>Une équipe de France en reconstruction : </a:t>
            </a:r>
          </a:p>
          <a:p>
            <a:pPr lvl="1" algn="just">
              <a:buFont typeface="Wingdings" pitchFamily="2" charset="2"/>
              <a:buChar char="v"/>
            </a:pPr>
            <a:r>
              <a:rPr lang="fr-FR" sz="2000" dirty="0"/>
              <a:t>Revue d’effectif lors d’un stage à l’INSEP en décembre 24</a:t>
            </a:r>
          </a:p>
          <a:p>
            <a:pPr lvl="1" algn="just">
              <a:buFont typeface="Wingdings" pitchFamily="2" charset="2"/>
              <a:buChar char="v"/>
            </a:pPr>
            <a:r>
              <a:rPr lang="fr-FR" sz="2000" dirty="0"/>
              <a:t>Participation à la World Cup et tournoi qualification pour CE 26</a:t>
            </a:r>
            <a:endParaRPr lang="fr-FR" sz="1800" dirty="0"/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726AC812-9C75-0151-780D-B05584BACB57}"/>
              </a:ext>
            </a:extLst>
          </p:cNvPr>
          <p:cNvSpPr txBox="1"/>
          <p:nvPr/>
        </p:nvSpPr>
        <p:spPr>
          <a:xfrm>
            <a:off x="711200" y="801108"/>
            <a:ext cx="40767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600" b="1" dirty="0">
                <a:solidFill>
                  <a:srgbClr val="0070C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Les équipes de France Masculines</a:t>
            </a:r>
          </a:p>
        </p:txBody>
      </p:sp>
    </p:spTree>
    <p:extLst>
      <p:ext uri="{BB962C8B-B14F-4D97-AF65-F5344CB8AC3E}">
        <p14:creationId xmlns:p14="http://schemas.microsoft.com/office/powerpoint/2010/main" val="2898630889"/>
      </p:ext>
    </p:extLst>
  </p:cSld>
  <p:clrMapOvr>
    <a:masterClrMapping/>
  </p:clrMapOvr>
  <p:transition spd="slow">
    <p:wip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9E206A4F-41C1-00E3-B5D2-A3A036CEFB7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80865" y="325603"/>
            <a:ext cx="8543614" cy="644782"/>
          </a:xfrm>
        </p:spPr>
        <p:txBody>
          <a:bodyPr/>
          <a:lstStyle/>
          <a:p>
            <a:pPr marL="139700" indent="0" algn="ctr">
              <a:buNone/>
            </a:pPr>
            <a:r>
              <a:rPr lang="fr-FR" sz="2000" b="1" dirty="0"/>
              <a:t>Bilan: Les temps forts et faits marquants de la saison</a:t>
            </a:r>
          </a:p>
          <a:p>
            <a:pPr marL="139700" indent="0" algn="ctr">
              <a:buNone/>
            </a:pPr>
            <a:endParaRPr lang="fr-FR" sz="2000" b="1" dirty="0"/>
          </a:p>
          <a:p>
            <a:pPr lvl="1"/>
            <a:endParaRPr lang="fr-FR" dirty="0"/>
          </a:p>
        </p:txBody>
      </p:sp>
      <p:sp>
        <p:nvSpPr>
          <p:cNvPr id="3" name="Espace réservé du texte 1">
            <a:extLst>
              <a:ext uri="{FF2B5EF4-FFF2-40B4-BE49-F238E27FC236}">
                <a16:creationId xmlns:a16="http://schemas.microsoft.com/office/drawing/2014/main" id="{582F0C9F-1A01-BF33-C936-0B8DC56206F5}"/>
              </a:ext>
            </a:extLst>
          </p:cNvPr>
          <p:cNvSpPr txBox="1">
            <a:spLocks/>
          </p:cNvSpPr>
          <p:nvPr/>
        </p:nvSpPr>
        <p:spPr>
          <a:xfrm>
            <a:off x="190579" y="1147774"/>
            <a:ext cx="8543614" cy="49265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C85A19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24569F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9B1614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24569F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rgbClr val="9B1614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rgbClr val="24569F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rgbClr val="9B1614"/>
              </a:buClr>
              <a:buSzPts val="1200"/>
              <a:buFont typeface="Arial"/>
              <a:buChar char="•"/>
              <a:defRPr sz="1200" b="0" i="1" u="none" strike="noStrike" cap="none">
                <a:solidFill>
                  <a:srgbClr val="24569F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L="2286000" marR="0" lvl="4" indent="-2921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9B1614"/>
              </a:buClr>
              <a:buSzPts val="1000"/>
              <a:buFont typeface="Courier New"/>
              <a:buChar char="o"/>
              <a:defRPr sz="1000" b="0" i="0" u="none" strike="noStrike" cap="none">
                <a:solidFill>
                  <a:srgbClr val="24569F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L="2743200" marR="0" lvl="5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just">
              <a:buFont typeface="Wingdings" pitchFamily="2" charset="2"/>
              <a:buChar char="v"/>
            </a:pPr>
            <a:r>
              <a:rPr lang="fr-FR" sz="2000" dirty="0"/>
              <a:t>Fin d’un cycle Olympique : </a:t>
            </a:r>
          </a:p>
          <a:p>
            <a:pPr algn="just">
              <a:buFont typeface="Wingdings" pitchFamily="2" charset="2"/>
              <a:buChar char="v"/>
            </a:pPr>
            <a:r>
              <a:rPr lang="fr-FR" sz="2000" dirty="0"/>
              <a:t>7</a:t>
            </a:r>
            <a:r>
              <a:rPr lang="fr-FR" sz="2000" baseline="30000" dirty="0"/>
              <a:t>ème</a:t>
            </a:r>
            <a:r>
              <a:rPr lang="fr-FR" sz="2000" dirty="0"/>
              <a:t> </a:t>
            </a:r>
            <a:r>
              <a:rPr lang="fr-FR" sz="2000" dirty="0" err="1"/>
              <a:t>Chpt</a:t>
            </a:r>
            <a:r>
              <a:rPr lang="fr-FR" sz="2000" dirty="0"/>
              <a:t> Europe 22, 9</a:t>
            </a:r>
            <a:r>
              <a:rPr lang="fr-FR" sz="2000" baseline="30000" dirty="0"/>
              <a:t>ème</a:t>
            </a:r>
            <a:r>
              <a:rPr lang="fr-FR" sz="2000" dirty="0"/>
              <a:t> </a:t>
            </a:r>
            <a:r>
              <a:rPr lang="fr-FR" sz="2000" dirty="0" err="1"/>
              <a:t>Chpt</a:t>
            </a:r>
            <a:r>
              <a:rPr lang="fr-FR" sz="2000" dirty="0"/>
              <a:t> Monde 23, 7</a:t>
            </a:r>
            <a:r>
              <a:rPr lang="fr-FR" sz="2000" baseline="30000" dirty="0"/>
              <a:t>ème</a:t>
            </a:r>
            <a:r>
              <a:rPr lang="fr-FR" sz="2000" dirty="0"/>
              <a:t> </a:t>
            </a:r>
            <a:r>
              <a:rPr lang="fr-FR" sz="2000" dirty="0" err="1"/>
              <a:t>Chpt</a:t>
            </a:r>
            <a:r>
              <a:rPr lang="fr-FR" sz="2000" dirty="0"/>
              <a:t> Europe 24, 13</a:t>
            </a:r>
            <a:r>
              <a:rPr lang="fr-FR" sz="2000" baseline="30000" dirty="0"/>
              <a:t>ème</a:t>
            </a:r>
            <a:r>
              <a:rPr lang="fr-FR" sz="2000" dirty="0"/>
              <a:t> </a:t>
            </a:r>
            <a:r>
              <a:rPr lang="fr-FR" sz="2000" dirty="0" err="1"/>
              <a:t>Chpt</a:t>
            </a:r>
            <a:r>
              <a:rPr lang="fr-FR" sz="2000" dirty="0"/>
              <a:t> Monde 24</a:t>
            </a:r>
          </a:p>
          <a:p>
            <a:pPr algn="just">
              <a:buFont typeface="Wingdings" pitchFamily="2" charset="2"/>
              <a:buChar char="v"/>
            </a:pPr>
            <a:r>
              <a:rPr lang="fr-FR" sz="2000" dirty="0"/>
              <a:t>Jeux Olympiques</a:t>
            </a:r>
          </a:p>
          <a:p>
            <a:pPr algn="just">
              <a:buFont typeface="Wingdings" pitchFamily="2" charset="2"/>
              <a:buChar char="v"/>
            </a:pPr>
            <a:endParaRPr lang="fr-FR" sz="2000" dirty="0"/>
          </a:p>
          <a:p>
            <a:pPr algn="just">
              <a:buFont typeface="Wingdings" pitchFamily="2" charset="2"/>
              <a:buChar char="v"/>
            </a:pPr>
            <a:r>
              <a:rPr lang="fr-FR" sz="2000" dirty="0"/>
              <a:t>Equipe de France Féminine </a:t>
            </a:r>
          </a:p>
          <a:p>
            <a:pPr lvl="1" algn="just">
              <a:buFont typeface="Wingdings" pitchFamily="2" charset="2"/>
              <a:buChar char="v"/>
            </a:pPr>
            <a:r>
              <a:rPr lang="fr-FR" sz="2000" dirty="0"/>
              <a:t>Départ de l’entraineur national en Octobre 2024</a:t>
            </a:r>
          </a:p>
          <a:p>
            <a:pPr lvl="1" algn="just">
              <a:buFont typeface="Wingdings" pitchFamily="2" charset="2"/>
              <a:buChar char="v"/>
            </a:pPr>
            <a:r>
              <a:rPr lang="fr-FR" sz="2000" dirty="0"/>
              <a:t>Participation à la World Cup</a:t>
            </a:r>
          </a:p>
          <a:p>
            <a:pPr lvl="1" algn="just">
              <a:buFont typeface="Wingdings" pitchFamily="2" charset="2"/>
              <a:buChar char="v"/>
            </a:pPr>
            <a:r>
              <a:rPr lang="fr-FR" sz="2000" dirty="0"/>
              <a:t>Qualification pour les CM 26 à Singapour 2025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726AC812-9C75-0151-780D-B05584BACB57}"/>
              </a:ext>
            </a:extLst>
          </p:cNvPr>
          <p:cNvSpPr txBox="1"/>
          <p:nvPr/>
        </p:nvSpPr>
        <p:spPr>
          <a:xfrm>
            <a:off x="711200" y="801108"/>
            <a:ext cx="39885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600" b="1" dirty="0">
                <a:solidFill>
                  <a:srgbClr val="0070C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Les équipes de France Féminines</a:t>
            </a:r>
          </a:p>
        </p:txBody>
      </p:sp>
    </p:spTree>
    <p:extLst>
      <p:ext uri="{BB962C8B-B14F-4D97-AF65-F5344CB8AC3E}">
        <p14:creationId xmlns:p14="http://schemas.microsoft.com/office/powerpoint/2010/main" val="2149827911"/>
      </p:ext>
    </p:extLst>
  </p:cSld>
  <p:clrMapOvr>
    <a:masterClrMapping/>
  </p:clrMapOvr>
  <p:transition spd="slow">
    <p:wip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9E206A4F-41C1-00E3-B5D2-A3A036CEFB7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80865" y="325603"/>
            <a:ext cx="8543614" cy="644782"/>
          </a:xfrm>
        </p:spPr>
        <p:txBody>
          <a:bodyPr/>
          <a:lstStyle/>
          <a:p>
            <a:pPr marL="139700" indent="0" algn="ctr">
              <a:buNone/>
            </a:pPr>
            <a:r>
              <a:rPr lang="fr-FR" sz="2000" b="1" dirty="0"/>
              <a:t>Bilan: Les temps forts et faits marquants de la saison</a:t>
            </a:r>
          </a:p>
          <a:p>
            <a:pPr marL="139700" indent="0" algn="ctr">
              <a:buNone/>
            </a:pPr>
            <a:endParaRPr lang="fr-FR" sz="2000" b="1" dirty="0"/>
          </a:p>
          <a:p>
            <a:pPr lvl="1"/>
            <a:endParaRPr lang="fr-FR" dirty="0"/>
          </a:p>
        </p:txBody>
      </p:sp>
      <p:sp>
        <p:nvSpPr>
          <p:cNvPr id="3" name="Espace réservé du texte 1">
            <a:extLst>
              <a:ext uri="{FF2B5EF4-FFF2-40B4-BE49-F238E27FC236}">
                <a16:creationId xmlns:a16="http://schemas.microsoft.com/office/drawing/2014/main" id="{582F0C9F-1A01-BF33-C936-0B8DC56206F5}"/>
              </a:ext>
            </a:extLst>
          </p:cNvPr>
          <p:cNvSpPr txBox="1">
            <a:spLocks/>
          </p:cNvSpPr>
          <p:nvPr/>
        </p:nvSpPr>
        <p:spPr>
          <a:xfrm>
            <a:off x="138625" y="1139662"/>
            <a:ext cx="8543614" cy="32697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C85A19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24569F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9B1614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24569F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rgbClr val="9B1614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rgbClr val="24569F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rgbClr val="9B1614"/>
              </a:buClr>
              <a:buSzPts val="1200"/>
              <a:buFont typeface="Arial"/>
              <a:buChar char="•"/>
              <a:defRPr sz="1200" b="0" i="1" u="none" strike="noStrike" cap="none">
                <a:solidFill>
                  <a:srgbClr val="24569F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L="2286000" marR="0" lvl="4" indent="-2921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9B1614"/>
              </a:buClr>
              <a:buSzPts val="1000"/>
              <a:buFont typeface="Courier New"/>
              <a:buChar char="o"/>
              <a:defRPr sz="1000" b="0" i="0" u="none" strike="noStrike" cap="none">
                <a:solidFill>
                  <a:srgbClr val="24569F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L="2743200" marR="0" lvl="5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just">
              <a:buFont typeface="Wingdings" pitchFamily="2" charset="2"/>
              <a:buChar char="v"/>
            </a:pPr>
            <a:r>
              <a:rPr lang="fr-FR" sz="2000" dirty="0"/>
              <a:t>Retrait de deux équipes masculines en début de saison du championnat Elite </a:t>
            </a:r>
          </a:p>
          <a:p>
            <a:pPr>
              <a:buFont typeface="Wingdings" pitchFamily="2" charset="2"/>
              <a:buChar char="v"/>
            </a:pPr>
            <a:r>
              <a:rPr lang="fr-FR" sz="2000" dirty="0"/>
              <a:t>Retrait d’une équipe féminine à l’issue de la saison 23</a:t>
            </a:r>
          </a:p>
          <a:p>
            <a:pPr>
              <a:buFont typeface="Wingdings" pitchFamily="2" charset="2"/>
              <a:buChar char="v"/>
            </a:pPr>
            <a:r>
              <a:rPr lang="fr-FR" sz="2000" dirty="0"/>
              <a:t>2 championnats nationaux féminins seniors</a:t>
            </a:r>
          </a:p>
          <a:p>
            <a:pPr>
              <a:buFont typeface="Wingdings" pitchFamily="2" charset="2"/>
              <a:buChar char="v"/>
            </a:pPr>
            <a:r>
              <a:rPr lang="fr-FR" sz="2000" dirty="0"/>
              <a:t>4 championnats nationaux masculins seniors </a:t>
            </a:r>
          </a:p>
          <a:p>
            <a:pPr>
              <a:buFont typeface="Wingdings" pitchFamily="2" charset="2"/>
              <a:buChar char="v"/>
            </a:pPr>
            <a:r>
              <a:rPr lang="fr-FR" sz="2000" dirty="0"/>
              <a:t>2 championnats nationaux  filles</a:t>
            </a:r>
          </a:p>
          <a:p>
            <a:pPr>
              <a:buFont typeface="Wingdings" pitchFamily="2" charset="2"/>
              <a:buChar char="v"/>
            </a:pPr>
            <a:r>
              <a:rPr lang="fr-FR" sz="2000" dirty="0"/>
              <a:t>3 championnats nationaux garçons </a:t>
            </a:r>
          </a:p>
          <a:p>
            <a:pPr>
              <a:buFont typeface="Wingdings" pitchFamily="2" charset="2"/>
              <a:buChar char="v"/>
            </a:pPr>
            <a:r>
              <a:rPr lang="fr-FR" sz="2000" dirty="0"/>
              <a:t>2 championnats de ligue avec phase finale nationale</a:t>
            </a:r>
          </a:p>
          <a:p>
            <a:pPr marL="139700" indent="0">
              <a:buNone/>
            </a:pPr>
            <a:r>
              <a:rPr lang="fr-FR" sz="2000" dirty="0"/>
              <a:t>     		724 matchs / 41 week-ends     </a:t>
            </a:r>
          </a:p>
          <a:p>
            <a:pPr marL="139700" indent="0">
              <a:buNone/>
            </a:pPr>
            <a:r>
              <a:rPr lang="fr-FR" sz="2000" dirty="0"/>
              <a:t>	 </a:t>
            </a:r>
          </a:p>
          <a:p>
            <a:pPr algn="just">
              <a:buFont typeface="Wingdings" pitchFamily="2" charset="2"/>
              <a:buChar char="v"/>
            </a:pPr>
            <a:r>
              <a:rPr lang="fr-FR" sz="2000" dirty="0"/>
              <a:t>Qualification du CN Marseille pour la finale de la Ligue des Champions </a:t>
            </a:r>
          </a:p>
          <a:p>
            <a:pPr marL="139700" indent="0">
              <a:buNone/>
            </a:pPr>
            <a:endParaRPr lang="fr-FR" sz="2000" dirty="0"/>
          </a:p>
          <a:p>
            <a:pPr>
              <a:buFont typeface="Wingdings" pitchFamily="2" charset="2"/>
              <a:buChar char="v"/>
            </a:pPr>
            <a:r>
              <a:rPr lang="fr-FR" sz="2000" dirty="0"/>
              <a:t>Stage à l’INSEP avec encadrement EDF masculine</a:t>
            </a:r>
          </a:p>
          <a:p>
            <a:pPr>
              <a:buFont typeface="Wingdings" pitchFamily="2" charset="2"/>
              <a:buChar char="v"/>
            </a:pPr>
            <a:endParaRPr lang="fr-FR" sz="2000" dirty="0"/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726AC812-9C75-0151-780D-B05584BACB57}"/>
              </a:ext>
            </a:extLst>
          </p:cNvPr>
          <p:cNvSpPr txBox="1"/>
          <p:nvPr/>
        </p:nvSpPr>
        <p:spPr>
          <a:xfrm>
            <a:off x="711200" y="801108"/>
            <a:ext cx="356219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600" b="1" dirty="0">
                <a:solidFill>
                  <a:srgbClr val="0070C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Les championnats nationaux </a:t>
            </a:r>
          </a:p>
        </p:txBody>
      </p:sp>
      <p:sp>
        <p:nvSpPr>
          <p:cNvPr id="5" name="Flèche à angle droit 4">
            <a:extLst>
              <a:ext uri="{FF2B5EF4-FFF2-40B4-BE49-F238E27FC236}">
                <a16:creationId xmlns:a16="http://schemas.microsoft.com/office/drawing/2014/main" id="{49C14500-5B30-4C03-BCC5-970656A465C0}"/>
              </a:ext>
            </a:extLst>
          </p:cNvPr>
          <p:cNvSpPr/>
          <p:nvPr/>
        </p:nvSpPr>
        <p:spPr>
          <a:xfrm rot="5400000">
            <a:off x="867043" y="3740799"/>
            <a:ext cx="338554" cy="731520"/>
          </a:xfrm>
          <a:prstGeom prst="bentUp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122F71F7-2967-925B-2687-E3F97A6750CB}"/>
              </a:ext>
            </a:extLst>
          </p:cNvPr>
          <p:cNvSpPr txBox="1"/>
          <p:nvPr/>
        </p:nvSpPr>
        <p:spPr>
          <a:xfrm>
            <a:off x="670560" y="5269597"/>
            <a:ext cx="265329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600" b="1" dirty="0">
                <a:solidFill>
                  <a:srgbClr val="0070C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Formation entraineur</a:t>
            </a:r>
          </a:p>
        </p:txBody>
      </p:sp>
    </p:spTree>
    <p:extLst>
      <p:ext uri="{BB962C8B-B14F-4D97-AF65-F5344CB8AC3E}">
        <p14:creationId xmlns:p14="http://schemas.microsoft.com/office/powerpoint/2010/main" val="3861295925"/>
      </p:ext>
    </p:extLst>
  </p:cSld>
  <p:clrMapOvr>
    <a:masterClrMapping/>
  </p:clrMapOvr>
  <p:transition spd="slow">
    <p:wip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9E206A4F-41C1-00E3-B5D2-A3A036CEFB7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80865" y="325603"/>
            <a:ext cx="8543614" cy="644782"/>
          </a:xfrm>
        </p:spPr>
        <p:txBody>
          <a:bodyPr/>
          <a:lstStyle/>
          <a:p>
            <a:pPr marL="139700" indent="0" algn="ctr">
              <a:buNone/>
            </a:pPr>
            <a:r>
              <a:rPr lang="fr-FR" sz="2000" b="1" dirty="0"/>
              <a:t>Perspectives pour la prochaine saison</a:t>
            </a:r>
          </a:p>
          <a:p>
            <a:pPr marL="139700" indent="0" algn="ctr">
              <a:buNone/>
            </a:pPr>
            <a:endParaRPr lang="fr-FR" sz="2000" b="1" dirty="0"/>
          </a:p>
          <a:p>
            <a:pPr lvl="1"/>
            <a:endParaRPr lang="fr-FR" dirty="0"/>
          </a:p>
        </p:txBody>
      </p:sp>
      <p:sp>
        <p:nvSpPr>
          <p:cNvPr id="3" name="Espace réservé du texte 1">
            <a:extLst>
              <a:ext uri="{FF2B5EF4-FFF2-40B4-BE49-F238E27FC236}">
                <a16:creationId xmlns:a16="http://schemas.microsoft.com/office/drawing/2014/main" id="{582F0C9F-1A01-BF33-C936-0B8DC56206F5}"/>
              </a:ext>
            </a:extLst>
          </p:cNvPr>
          <p:cNvSpPr txBox="1">
            <a:spLocks/>
          </p:cNvSpPr>
          <p:nvPr/>
        </p:nvSpPr>
        <p:spPr>
          <a:xfrm>
            <a:off x="319521" y="970385"/>
            <a:ext cx="8543614" cy="49265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C85A19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24569F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9B1614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24569F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rgbClr val="9B1614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rgbClr val="24569F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rgbClr val="9B1614"/>
              </a:buClr>
              <a:buSzPts val="1200"/>
              <a:buFont typeface="Arial"/>
              <a:buChar char="•"/>
              <a:defRPr sz="1200" b="0" i="1" u="none" strike="noStrike" cap="none">
                <a:solidFill>
                  <a:srgbClr val="24569F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L="2286000" marR="0" lvl="4" indent="-2921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9B1614"/>
              </a:buClr>
              <a:buSzPts val="1000"/>
              <a:buFont typeface="Courier New"/>
              <a:buChar char="o"/>
              <a:defRPr sz="1000" b="0" i="0" u="none" strike="noStrike" cap="none">
                <a:solidFill>
                  <a:srgbClr val="24569F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L="2743200" marR="0" lvl="5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just">
              <a:buFont typeface="Wingdings" pitchFamily="2" charset="2"/>
              <a:buChar char="v"/>
            </a:pPr>
            <a:r>
              <a:rPr lang="fr-FR" sz="2000" dirty="0"/>
              <a:t>Championnat d’Europe seniors qualificatif pour les Championnats du Monde 27</a:t>
            </a:r>
          </a:p>
          <a:p>
            <a:pPr marL="139700" indent="0" algn="just">
              <a:buNone/>
            </a:pPr>
            <a:endParaRPr lang="fr-FR" sz="2000" dirty="0"/>
          </a:p>
          <a:p>
            <a:pPr algn="just">
              <a:buFont typeface="Wingdings" pitchFamily="2" charset="2"/>
              <a:buChar char="v"/>
            </a:pPr>
            <a:r>
              <a:rPr lang="fr-FR" sz="2000" dirty="0"/>
              <a:t>Ouverture du Centre National Garçon à l’INSEP</a:t>
            </a:r>
          </a:p>
          <a:p>
            <a:pPr lvl="1" algn="just">
              <a:buFont typeface="Wingdings" pitchFamily="2" charset="2"/>
              <a:buChar char="v"/>
            </a:pPr>
            <a:r>
              <a:rPr lang="fr-FR" sz="2000" dirty="0"/>
              <a:t>Participation au championnat de France N1</a:t>
            </a:r>
          </a:p>
          <a:p>
            <a:pPr algn="just">
              <a:buFont typeface="Wingdings" pitchFamily="2" charset="2"/>
              <a:buChar char="v"/>
            </a:pPr>
            <a:endParaRPr lang="fr-FR" sz="2000" dirty="0"/>
          </a:p>
          <a:p>
            <a:pPr algn="just">
              <a:buFont typeface="Wingdings" pitchFamily="2" charset="2"/>
              <a:buChar char="v"/>
            </a:pPr>
            <a:r>
              <a:rPr lang="fr-FR" sz="2000" dirty="0"/>
              <a:t>Centre National WP, support pour formation des entraineurs</a:t>
            </a:r>
          </a:p>
          <a:p>
            <a:pPr algn="just">
              <a:buFont typeface="Wingdings" pitchFamily="2" charset="2"/>
              <a:buChar char="v"/>
            </a:pPr>
            <a:endParaRPr lang="fr-FR" sz="2000" dirty="0"/>
          </a:p>
          <a:p>
            <a:pPr algn="just">
              <a:buFont typeface="Wingdings" pitchFamily="2" charset="2"/>
              <a:buChar char="v"/>
            </a:pPr>
            <a:r>
              <a:rPr lang="fr-FR" sz="2000" dirty="0"/>
              <a:t>Mise en place d’un dispositif d’accompagnement des clubs et de leurs dirigeants pour s’assurer de la continuité de leurs activités. </a:t>
            </a:r>
          </a:p>
          <a:p>
            <a:pPr marL="139700" indent="0" algn="just">
              <a:buNone/>
            </a:pPr>
            <a:endParaRPr lang="fr-FR" sz="2000" dirty="0"/>
          </a:p>
          <a:p>
            <a:pPr marL="139700" indent="0" algn="just">
              <a:buFont typeface="Arial"/>
              <a:buNone/>
            </a:pPr>
            <a:endParaRPr lang="fr-FR" sz="2000" b="1" dirty="0"/>
          </a:p>
          <a:p>
            <a:pPr lvl="1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423125840"/>
      </p:ext>
    </p:extLst>
  </p:cSld>
  <p:clrMapOvr>
    <a:masterClrMapping/>
  </p:clrMapOvr>
  <p:transition spd="slow">
    <p:wip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9E206A4F-41C1-00E3-B5D2-A3A036CEFB7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80865" y="325603"/>
            <a:ext cx="8543614" cy="644782"/>
          </a:xfrm>
        </p:spPr>
        <p:txBody>
          <a:bodyPr/>
          <a:lstStyle/>
          <a:p>
            <a:pPr marL="139700" indent="0" algn="ctr">
              <a:buNone/>
            </a:pPr>
            <a:r>
              <a:rPr lang="fr-FR" sz="2000" b="1" dirty="0"/>
              <a:t>Les évolutions réglementaires</a:t>
            </a:r>
          </a:p>
          <a:p>
            <a:pPr marL="139700" indent="0" algn="ctr">
              <a:buNone/>
            </a:pPr>
            <a:endParaRPr lang="fr-FR" sz="2000" b="1" dirty="0"/>
          </a:p>
          <a:p>
            <a:pPr lvl="1"/>
            <a:endParaRPr lang="fr-FR" dirty="0"/>
          </a:p>
        </p:txBody>
      </p:sp>
      <p:sp>
        <p:nvSpPr>
          <p:cNvPr id="3" name="Espace réservé du texte 1">
            <a:extLst>
              <a:ext uri="{FF2B5EF4-FFF2-40B4-BE49-F238E27FC236}">
                <a16:creationId xmlns:a16="http://schemas.microsoft.com/office/drawing/2014/main" id="{582F0C9F-1A01-BF33-C936-0B8DC56206F5}"/>
              </a:ext>
            </a:extLst>
          </p:cNvPr>
          <p:cNvSpPr txBox="1">
            <a:spLocks/>
          </p:cNvSpPr>
          <p:nvPr/>
        </p:nvSpPr>
        <p:spPr>
          <a:xfrm>
            <a:off x="319521" y="970385"/>
            <a:ext cx="8543614" cy="49265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C85A19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24569F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9B1614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24569F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rgbClr val="9B1614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rgbClr val="24569F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rgbClr val="9B1614"/>
              </a:buClr>
              <a:buSzPts val="1200"/>
              <a:buFont typeface="Arial"/>
              <a:buChar char="•"/>
              <a:defRPr sz="1200" b="0" i="1" u="none" strike="noStrike" cap="none">
                <a:solidFill>
                  <a:srgbClr val="24569F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L="2286000" marR="0" lvl="4" indent="-2921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9B1614"/>
              </a:buClr>
              <a:buSzPts val="1000"/>
              <a:buFont typeface="Courier New"/>
              <a:buChar char="o"/>
              <a:defRPr sz="1000" b="0" i="0" u="none" strike="noStrike" cap="none">
                <a:solidFill>
                  <a:srgbClr val="24569F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L="2743200" marR="0" lvl="5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139700" indent="0">
              <a:buFont typeface="Arial"/>
              <a:buNone/>
            </a:pPr>
            <a:endParaRPr lang="fr-FR" sz="2000" dirty="0"/>
          </a:p>
          <a:p>
            <a:pPr marL="139700" indent="0" algn="just">
              <a:buFont typeface="Arial"/>
              <a:buNone/>
            </a:pPr>
            <a:r>
              <a:rPr lang="fr-FR" sz="2000" b="1" dirty="0"/>
              <a:t>Modifications des règles WA appliquées aux championnats nationaux :</a:t>
            </a:r>
          </a:p>
          <a:p>
            <a:pPr marL="139700" indent="0">
              <a:buFont typeface="Arial"/>
              <a:buNone/>
            </a:pPr>
            <a:r>
              <a:rPr lang="fr-FR" sz="2000" dirty="0"/>
              <a:t>- Champ de jeu 25 mètres pour Hommes et Femmes</a:t>
            </a:r>
          </a:p>
          <a:p>
            <a:pPr marL="139700" indent="0">
              <a:buFont typeface="Arial"/>
              <a:buNone/>
            </a:pPr>
            <a:r>
              <a:rPr lang="fr-FR" sz="2000" dirty="0"/>
              <a:t>- Temps possession de balle réduit</a:t>
            </a:r>
          </a:p>
          <a:p>
            <a:pPr marL="139700" indent="0">
              <a:buFont typeface="Arial"/>
              <a:buNone/>
            </a:pPr>
            <a:r>
              <a:rPr lang="fr-FR" sz="2000" dirty="0"/>
              <a:t>- Temps de pause entre 2</a:t>
            </a:r>
            <a:r>
              <a:rPr lang="fr-FR" sz="2000" baseline="30000" dirty="0"/>
              <a:t>ème</a:t>
            </a:r>
            <a:r>
              <a:rPr lang="fr-FR" sz="2000" dirty="0"/>
              <a:t> et 3</a:t>
            </a:r>
            <a:r>
              <a:rPr lang="fr-FR" sz="2000" baseline="30000" dirty="0"/>
              <a:t>ème</a:t>
            </a:r>
            <a:r>
              <a:rPr lang="fr-FR" sz="2000" dirty="0"/>
              <a:t> période allongé</a:t>
            </a:r>
          </a:p>
          <a:p>
            <a:pPr marL="139700" indent="0">
              <a:buFont typeface="Arial"/>
              <a:buNone/>
            </a:pPr>
            <a:endParaRPr lang="fr-FR" sz="2000" dirty="0"/>
          </a:p>
          <a:p>
            <a:pPr marL="139700" indent="0">
              <a:buFont typeface="Arial"/>
              <a:buNone/>
            </a:pPr>
            <a:endParaRPr lang="fr-FR" sz="2000" dirty="0"/>
          </a:p>
          <a:p>
            <a:pPr marL="139700" indent="0">
              <a:buFont typeface="Arial"/>
              <a:buNone/>
            </a:pPr>
            <a:endParaRPr lang="fr-FR" sz="2000" dirty="0"/>
          </a:p>
          <a:p>
            <a:pPr lvl="1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996739428"/>
      </p:ext>
    </p:extLst>
  </p:cSld>
  <p:clrMapOvr>
    <a:masterClrMapping/>
  </p:clrMapOvr>
  <p:transition spd="slow">
    <p:wipe/>
  </p:transition>
</p:sld>
</file>

<file path=ppt/theme/theme1.xml><?xml version="1.0" encoding="utf-8"?>
<a:theme xmlns:a="http://schemas.openxmlformats.org/drawingml/2006/main" name="Thème Office">
  <a:themeElements>
    <a:clrScheme name="Bureau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Bureau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13805</TotalTime>
  <Words>385</Words>
  <Application>Microsoft Macintosh PowerPoint</Application>
  <PresentationFormat>Affichage à l'écran (4:3)</PresentationFormat>
  <Paragraphs>72</Paragraphs>
  <Slides>7</Slides>
  <Notes>6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7</vt:i4>
      </vt:variant>
    </vt:vector>
  </HeadingPairs>
  <TitlesOfParts>
    <vt:vector size="13" baseType="lpstr">
      <vt:lpstr>Arial</vt:lpstr>
      <vt:lpstr>Calibri</vt:lpstr>
      <vt:lpstr>Courier New</vt:lpstr>
      <vt:lpstr>Verdana</vt:lpstr>
      <vt:lpstr>Wingdings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Assemblée Générale</dc:title>
  <dc:subject/>
  <dc:creator>Christine Marc'h</dc:creator>
  <cp:keywords/>
  <dc:description/>
  <cp:lastModifiedBy>Microsoft Office User</cp:lastModifiedBy>
  <cp:revision>67</cp:revision>
  <dcterms:created xsi:type="dcterms:W3CDTF">2015-04-01T15:55:56Z</dcterms:created>
  <dcterms:modified xsi:type="dcterms:W3CDTF">2025-05-30T12:49:58Z</dcterms:modified>
  <cp:category/>
</cp:coreProperties>
</file>